
<file path=[Content_Types].xml><?xml version="1.0" encoding="utf-8"?>
<Types xmlns="http://schemas.openxmlformats.org/package/2006/content-types">
  <Default Extension="png" ContentType="image/png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5"/>
  </p:sldMasterIdLst>
  <p:notesMasterIdLst>
    <p:notesMasterId r:id="rId42"/>
  </p:notesMasterIdLst>
  <p:handoutMasterIdLst>
    <p:handoutMasterId r:id="rId43"/>
  </p:handoutMasterIdLst>
  <p:sldIdLst>
    <p:sldId id="256" r:id="rId6"/>
    <p:sldId id="257" r:id="rId7"/>
    <p:sldId id="280" r:id="rId8"/>
    <p:sldId id="258" r:id="rId9"/>
    <p:sldId id="281" r:id="rId10"/>
    <p:sldId id="282" r:id="rId11"/>
    <p:sldId id="260" r:id="rId12"/>
    <p:sldId id="261" r:id="rId13"/>
    <p:sldId id="283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84" r:id="rId23"/>
    <p:sldId id="272" r:id="rId24"/>
    <p:sldId id="290" r:id="rId25"/>
    <p:sldId id="273" r:id="rId26"/>
    <p:sldId id="274" r:id="rId27"/>
    <p:sldId id="285" r:id="rId28"/>
    <p:sldId id="275" r:id="rId29"/>
    <p:sldId id="287" r:id="rId30"/>
    <p:sldId id="293" r:id="rId31"/>
    <p:sldId id="295" r:id="rId32"/>
    <p:sldId id="288" r:id="rId33"/>
    <p:sldId id="276" r:id="rId34"/>
    <p:sldId id="292" r:id="rId35"/>
    <p:sldId id="286" r:id="rId36"/>
    <p:sldId id="277" r:id="rId37"/>
    <p:sldId id="278" r:id="rId38"/>
    <p:sldId id="291" r:id="rId39"/>
    <p:sldId id="296" r:id="rId40"/>
    <p:sldId id="279" r:id="rId4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1616"/>
    <a:srgbClr val="B91515"/>
    <a:srgbClr val="D81A18"/>
    <a:srgbClr val="D5E9DD"/>
    <a:srgbClr val="008B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9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chelle.williams\AppData\Local\Microsoft\Windows\Temporary%20Internet%20Files\Content.Outlook\1CZ508Q9\Book1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GB"/>
              <a:t>Housing</a:t>
            </a:r>
            <a:r>
              <a:rPr lang="en-GB" baseline="0"/>
              <a:t> target</a:t>
            </a:r>
            <a:endParaRPr lang="en-GB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015507436570428"/>
          <c:y val="0.19480351414406533"/>
          <c:w val="0.71678937007874022"/>
          <c:h val="0.68921660834062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dwellings per annum</c:v>
                </c:pt>
              </c:strCache>
            </c:strRef>
          </c:tx>
          <c:invertIfNegative val="0"/>
          <c:cat>
            <c:strRef>
              <c:f>Sheet1!$B$2:$E$3</c:f>
              <c:strCache>
                <c:ptCount val="4"/>
                <c:pt idx="0">
                  <c:v>2011-16</c:v>
                </c:pt>
                <c:pt idx="1">
                  <c:v>2016-21</c:v>
                </c:pt>
                <c:pt idx="2">
                  <c:v>2021-26</c:v>
                </c:pt>
                <c:pt idx="3">
                  <c:v>2026-31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600</c:v>
                </c:pt>
                <c:pt idx="1">
                  <c:v>850</c:v>
                </c:pt>
                <c:pt idx="2">
                  <c:v>900</c:v>
                </c:pt>
                <c:pt idx="3">
                  <c:v>950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9886080"/>
        <c:axId val="109904256"/>
      </c:barChart>
      <c:catAx>
        <c:axId val="109886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9904256"/>
        <c:crosses val="autoZero"/>
        <c:auto val="1"/>
        <c:lblAlgn val="ctr"/>
        <c:lblOffset val="100"/>
        <c:noMultiLvlLbl val="0"/>
      </c:catAx>
      <c:valAx>
        <c:axId val="1099042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98860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527777777777789"/>
          <c:y val="0.52984288422280545"/>
          <c:w val="0.1580555555555555"/>
          <c:h val="0.17168015456401287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7DC57C98-AFE4-4916-A962-64384FA8785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255713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C9E5230-15B4-4924-9496-2474C393C93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531951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F3405A9-1629-4968-9885-48A6019389DE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Welcome to your new corporate Powerpoint template. </a:t>
            </a:r>
          </a:p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The margins are pre-set to align with the corporate composition zones - never move the guides.</a:t>
            </a:r>
          </a:p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Cover picture size is 254x98.04 (100px/in)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48BCC57-7457-4DE2-AAFA-1085001AFEB4}" type="slidenum">
              <a:rPr lang="en-GB" altLang="en-US" smtClean="0"/>
              <a:pPr>
                <a:spcBef>
                  <a:spcPct val="0"/>
                </a:spcBef>
              </a:pPr>
              <a:t>10</a:t>
            </a:fld>
            <a:endParaRPr lang="en-GB" alt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C942F54-283A-4922-99ED-7350D92E9BDA}" type="slidenum">
              <a:rPr lang="en-GB" altLang="en-US" smtClean="0"/>
              <a:pPr>
                <a:spcBef>
                  <a:spcPct val="0"/>
                </a:spcBef>
              </a:pPr>
              <a:t>11</a:t>
            </a:fld>
            <a:endParaRPr lang="en-GB" alt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BEE75BD-9C83-4787-9F79-F21A4771414F}" type="slidenum">
              <a:rPr lang="en-GB" altLang="en-US" smtClean="0"/>
              <a:pPr>
                <a:spcBef>
                  <a:spcPct val="0"/>
                </a:spcBef>
              </a:pPr>
              <a:t>12</a:t>
            </a:fld>
            <a:endParaRPr lang="en-GB" alt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0909BE6-A997-4687-BA09-EC4CC27593BD}" type="slidenum">
              <a:rPr lang="en-GB" altLang="en-US" smtClean="0"/>
              <a:pPr>
                <a:spcBef>
                  <a:spcPct val="0"/>
                </a:spcBef>
              </a:pPr>
              <a:t>13</a:t>
            </a:fld>
            <a:endParaRPr lang="en-GB" alt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B702C4E-E791-446C-AE16-4084993EBAA1}" type="slidenum">
              <a:rPr lang="en-GB" altLang="en-US" smtClean="0"/>
              <a:pPr>
                <a:spcBef>
                  <a:spcPct val="0"/>
                </a:spcBef>
              </a:pPr>
              <a:t>14</a:t>
            </a:fld>
            <a:endParaRPr lang="en-GB" alt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7C40021-8156-4A86-A96F-6240EA3D9116}" type="slidenum">
              <a:rPr lang="en-GB" altLang="en-US" smtClean="0"/>
              <a:pPr>
                <a:spcBef>
                  <a:spcPct val="0"/>
                </a:spcBef>
              </a:pPr>
              <a:t>15</a:t>
            </a:fld>
            <a:endParaRPr lang="en-GB" alt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7CC4D95-104E-4654-A4FE-C7BAD03E517A}" type="slidenum">
              <a:rPr lang="en-GB" altLang="en-US" smtClean="0"/>
              <a:pPr>
                <a:spcBef>
                  <a:spcPct val="0"/>
                </a:spcBef>
              </a:pPr>
              <a:t>16</a:t>
            </a:fld>
            <a:endParaRPr lang="en-GB" alt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6267B99-B85C-4885-9BC2-469414F118BC}" type="slidenum">
              <a:rPr lang="en-GB" altLang="en-US" smtClean="0"/>
              <a:pPr>
                <a:spcBef>
                  <a:spcPct val="0"/>
                </a:spcBef>
              </a:pPr>
              <a:t>17</a:t>
            </a:fld>
            <a:endParaRPr lang="en-GB" alt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C3EC8BE-C3FC-420E-AC6E-60381D1580B5}" type="slidenum">
              <a:rPr lang="en-GB" altLang="en-US" smtClean="0"/>
              <a:pPr>
                <a:spcBef>
                  <a:spcPct val="0"/>
                </a:spcBef>
              </a:pPr>
              <a:t>18</a:t>
            </a:fld>
            <a:endParaRPr lang="en-GB" alt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B8B4191-2D96-4C85-BCAC-66336B9911E6}" type="slidenum">
              <a:rPr lang="en-GB" altLang="en-US" smtClean="0"/>
              <a:pPr>
                <a:spcBef>
                  <a:spcPct val="0"/>
                </a:spcBef>
              </a:pPr>
              <a:t>19</a:t>
            </a:fld>
            <a:endParaRPr lang="en-GB" alt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B9F0936-291F-4228-A1F8-05D75A47151C}" type="slidenum">
              <a:rPr lang="en-GB" altLang="en-US" smtClean="0"/>
              <a:pPr>
                <a:spcBef>
                  <a:spcPct val="0"/>
                </a:spcBef>
              </a:pPr>
              <a:t>2</a:t>
            </a:fld>
            <a:endParaRPr lang="en-GB" alt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EBCF98A-4A34-483E-BE56-D1C51BB0D2C2}" type="slidenum">
              <a:rPr lang="en-GB" altLang="en-US" smtClean="0"/>
              <a:pPr>
                <a:spcBef>
                  <a:spcPct val="0"/>
                </a:spcBef>
              </a:pPr>
              <a:t>20</a:t>
            </a:fld>
            <a:endParaRPr lang="en-GB" alt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767254A-0370-41CB-9DAF-330F4088BC6C}" type="slidenum">
              <a:rPr lang="en-GB" altLang="en-US" smtClean="0"/>
              <a:pPr>
                <a:spcBef>
                  <a:spcPct val="0"/>
                </a:spcBef>
              </a:pPr>
              <a:t>21</a:t>
            </a:fld>
            <a:endParaRPr lang="en-GB" alt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BD5C2C6-0505-4EC0-9DE5-0630110AE0C1}" type="slidenum">
              <a:rPr lang="en-GB" altLang="en-US" smtClean="0"/>
              <a:pPr>
                <a:spcBef>
                  <a:spcPct val="0"/>
                </a:spcBef>
              </a:pPr>
              <a:t>22</a:t>
            </a:fld>
            <a:endParaRPr lang="en-GB" alt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50A3BE9-71D3-4681-A2D5-6E9094449805}" type="slidenum">
              <a:rPr lang="en-GB" altLang="en-US" smtClean="0"/>
              <a:pPr>
                <a:spcBef>
                  <a:spcPct val="0"/>
                </a:spcBef>
              </a:pPr>
              <a:t>23</a:t>
            </a:fld>
            <a:endParaRPr lang="en-GB" alt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20EDA36-80D1-4DC5-A025-BDE6CF8F17C5}" type="slidenum">
              <a:rPr lang="en-GB" altLang="en-US" smtClean="0"/>
              <a:pPr>
                <a:spcBef>
                  <a:spcPct val="0"/>
                </a:spcBef>
              </a:pPr>
              <a:t>24</a:t>
            </a:fld>
            <a:endParaRPr lang="en-GB" alt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E41E2F0-009A-427F-8A8C-09756BD22FC6}" type="slidenum">
              <a:rPr lang="en-GB" altLang="en-US" smtClean="0"/>
              <a:pPr>
                <a:spcBef>
                  <a:spcPct val="0"/>
                </a:spcBef>
              </a:pPr>
              <a:t>25</a:t>
            </a:fld>
            <a:endParaRPr lang="en-GB" alt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1C409D6-288F-493D-BFAB-3280603DF11D}" type="slidenum">
              <a:rPr lang="en-GB" altLang="en-US" smtClean="0"/>
              <a:pPr>
                <a:spcBef>
                  <a:spcPct val="0"/>
                </a:spcBef>
              </a:pPr>
              <a:t>26</a:t>
            </a:fld>
            <a:endParaRPr lang="en-GB" alt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866A4DE-674E-4A00-B137-78F02555D4BB}" type="slidenum">
              <a:rPr lang="en-GB" altLang="en-US" smtClean="0"/>
              <a:pPr>
                <a:spcBef>
                  <a:spcPct val="0"/>
                </a:spcBef>
              </a:pPr>
              <a:t>27</a:t>
            </a:fld>
            <a:endParaRPr lang="en-GB" alt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33B894F-DF92-4258-8776-A72092BE1A30}" type="slidenum">
              <a:rPr lang="en-GB" altLang="en-US" smtClean="0"/>
              <a:pPr>
                <a:spcBef>
                  <a:spcPct val="0"/>
                </a:spcBef>
              </a:pPr>
              <a:t>28</a:t>
            </a:fld>
            <a:endParaRPr lang="en-GB" alt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3079A66-9526-44F9-94BC-0DA1A3BAF9A8}" type="slidenum">
              <a:rPr lang="en-GB" altLang="en-US" smtClean="0"/>
              <a:pPr>
                <a:spcBef>
                  <a:spcPct val="0"/>
                </a:spcBef>
              </a:pPr>
              <a:t>29</a:t>
            </a:fld>
            <a:endParaRPr lang="en-GB" alt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FE5E5EF-540C-4BB9-9CBB-F50338D5C0E0}" type="slidenum">
              <a:rPr lang="en-GB" altLang="en-US" smtClean="0"/>
              <a:pPr>
                <a:spcBef>
                  <a:spcPct val="0"/>
                </a:spcBef>
              </a:pPr>
              <a:t>3</a:t>
            </a:fld>
            <a:endParaRPr lang="en-GB" alt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C563803-C1FF-4CD5-B809-814C5A155D02}" type="slidenum">
              <a:rPr lang="en-GB" altLang="en-US" smtClean="0"/>
              <a:pPr>
                <a:spcBef>
                  <a:spcPct val="0"/>
                </a:spcBef>
              </a:pPr>
              <a:t>30</a:t>
            </a:fld>
            <a:endParaRPr lang="en-GB" alt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2DEF71C-B14F-4C86-AEB4-3B08ABA14270}" type="slidenum">
              <a:rPr lang="en-GB" altLang="en-US" smtClean="0"/>
              <a:pPr>
                <a:spcBef>
                  <a:spcPct val="0"/>
                </a:spcBef>
              </a:pPr>
              <a:t>31</a:t>
            </a:fld>
            <a:endParaRPr lang="en-GB" alt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FEC8097-76BD-4EF7-BDB2-C22F5C13BB30}" type="slidenum">
              <a:rPr lang="en-GB" altLang="en-US" smtClean="0"/>
              <a:pPr>
                <a:spcBef>
                  <a:spcPct val="0"/>
                </a:spcBef>
              </a:pPr>
              <a:t>32</a:t>
            </a:fld>
            <a:endParaRPr lang="en-GB" alt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CE1B91F-7F8B-4162-8028-2EDE6B5684AE}" type="slidenum">
              <a:rPr lang="en-GB" altLang="en-US" smtClean="0"/>
              <a:pPr>
                <a:spcBef>
                  <a:spcPct val="0"/>
                </a:spcBef>
              </a:pPr>
              <a:t>33</a:t>
            </a:fld>
            <a:endParaRPr lang="en-GB" alt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21A8DBD-0BE4-421A-A2D0-C2F87C5FFD01}" type="slidenum">
              <a:rPr lang="en-GB" altLang="en-US" smtClean="0"/>
              <a:pPr>
                <a:spcBef>
                  <a:spcPct val="0"/>
                </a:spcBef>
              </a:pPr>
              <a:t>34</a:t>
            </a:fld>
            <a:endParaRPr lang="en-GB" alt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F9D45C2-71C4-41F7-8458-576C67AB74F0}" type="slidenum">
              <a:rPr lang="en-GB" altLang="en-US" smtClean="0"/>
              <a:pPr>
                <a:spcBef>
                  <a:spcPct val="0"/>
                </a:spcBef>
              </a:pPr>
              <a:t>35</a:t>
            </a:fld>
            <a:endParaRPr lang="en-GB" alt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EA477C9-A847-49B3-8F03-86613CB697E9}" type="slidenum">
              <a:rPr lang="en-GB" altLang="en-US" smtClean="0"/>
              <a:pPr>
                <a:spcBef>
                  <a:spcPct val="0"/>
                </a:spcBef>
              </a:pPr>
              <a:t>36</a:t>
            </a:fld>
            <a:endParaRPr lang="en-GB" alt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0C0B3F-69CD-4853-AAE2-E772FF2D683B}" type="slidenum">
              <a:rPr lang="en-GB" altLang="en-US" smtClean="0"/>
              <a:pPr>
                <a:spcBef>
                  <a:spcPct val="0"/>
                </a:spcBef>
              </a:pPr>
              <a:t>4</a:t>
            </a:fld>
            <a:endParaRPr lang="en-GB" alt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C7E8D8E-2243-4A34-AEE0-A16E13491D95}" type="slidenum">
              <a:rPr lang="en-GB" altLang="en-US" smtClean="0"/>
              <a:pPr>
                <a:spcBef>
                  <a:spcPct val="0"/>
                </a:spcBef>
              </a:pPr>
              <a:t>5</a:t>
            </a:fld>
            <a:endParaRPr lang="en-GB" alt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1C3140A-D999-40FE-9F64-C03BCFE171CD}" type="slidenum">
              <a:rPr lang="en-GB" altLang="en-US" smtClean="0"/>
              <a:pPr>
                <a:spcBef>
                  <a:spcPct val="0"/>
                </a:spcBef>
              </a:pPr>
              <a:t>6</a:t>
            </a:fld>
            <a:endParaRPr lang="en-GB" alt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Welcome to your new corporate Powerpoint template. </a:t>
            </a:r>
          </a:p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The margins are pre-set to align with the corporate composition zones - never move the guides.</a:t>
            </a:r>
          </a:p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Cover picture size is 254x98.04 (100px/in)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792D99-F2C7-49FF-8250-DC71818969D9}" type="slidenum">
              <a:rPr lang="en-GB" altLang="en-US" smtClean="0"/>
              <a:pPr>
                <a:spcBef>
                  <a:spcPct val="0"/>
                </a:spcBef>
              </a:pPr>
              <a:t>7</a:t>
            </a:fld>
            <a:endParaRPr lang="en-GB" alt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0C50427-2F39-4F4A-95E1-995880B6DDA1}" type="slidenum">
              <a:rPr lang="en-GB" altLang="en-US" smtClean="0"/>
              <a:pPr>
                <a:spcBef>
                  <a:spcPct val="0"/>
                </a:spcBef>
              </a:pPr>
              <a:t>8</a:t>
            </a:fld>
            <a:endParaRPr lang="en-GB" alt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3413699-6107-4833-8C85-24902BEE5A08}" type="slidenum">
              <a:rPr lang="en-GB" altLang="en-US" smtClean="0"/>
              <a:pPr>
                <a:spcBef>
                  <a:spcPct val="0"/>
                </a:spcBef>
              </a:pPr>
              <a:t>9</a:t>
            </a:fld>
            <a:endParaRPr lang="en-GB" alt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charset="0"/>
                <a:ea typeface="ＭＳ Ｐゴシック" pitchFamily="34" charset="-128"/>
              </a:rPr>
              <a:t>Go to insert &gt; duplicate slide to add more slides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5EFA1-8EC9-46CE-8048-1B7CC3F41D6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10959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049DF-2249-4EA4-AD65-C36765A1BA4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07776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52EA5-AD54-498B-9EE9-FC795F9CE91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75561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B8652-61C9-4BE8-B0A6-F457E0F7C80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46732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D3C2F-776B-4C2D-9794-335716B40D5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28453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7F6C4-4243-4692-AAA2-6E525DE4F0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96740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97147-19DE-4F8B-9188-82F5028F90B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7779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1323E-254F-4F8D-A4F3-9D34876874F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00228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171A2-C12F-410F-A64A-66426E3A823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10531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83F04-DC68-478D-A4C4-C6EE0DC449B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52001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B3E91-05FD-430D-A54D-93C082523EB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3403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B0538708-5295-4B78-A8DA-8E042A1FEB6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notesSlide" Target="../notesSlides/notesSlide27.xml"/><Relationship Id="rId7" Type="http://schemas.openxmlformats.org/officeDocument/2006/relationships/oleObject" Target="../embeddings/Microsoft_Excel_Char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oleObject" Target="../embeddings/Microsoft_Excel_Chart1.xls"/><Relationship Id="rId4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www.google.co.uk/url?sa=i&amp;rct=j&amp;q=&amp;esrc=s&amp;frm=1&amp;source=images&amp;cd=&amp;cad=rja&amp;uact=8&amp;ved=0CAcQjRxqFQoTCO3-hr_arcgCFYK8FAodeFQAPQ&amp;url=http%3A%2F%2Fwww.telegraph.co.uk%2Fnews%2Fuknews%2F1538853%2FMagnus-Magnusson-dies-at-77.html&amp;psig=AFQjCNGzgw_ZQSzLG5G-QHRiNKSg4GhcdA&amp;ust=1444216092266348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1800" y="1844675"/>
            <a:ext cx="8280400" cy="1797050"/>
          </a:xfrm>
        </p:spPr>
        <p:txBody>
          <a:bodyPr/>
          <a:lstStyle/>
          <a:p>
            <a:pPr eaLnBrk="1" hangingPunct="1"/>
            <a:r>
              <a:rPr lang="en-GB" altLang="en-US" sz="3600" b="1" smtClean="0">
                <a:solidFill>
                  <a:schemeClr val="tx1"/>
                </a:solidFill>
              </a:rPr>
              <a:t>Herefordshire Local Plan</a:t>
            </a:r>
            <a:br>
              <a:rPr lang="en-GB" altLang="en-US" sz="3600" b="1" smtClean="0">
                <a:solidFill>
                  <a:schemeClr val="tx1"/>
                </a:solidFill>
              </a:rPr>
            </a:br>
            <a:r>
              <a:rPr lang="en-GB" altLang="en-US" sz="3600" b="1" smtClean="0">
                <a:solidFill>
                  <a:schemeClr val="tx1"/>
                </a:solidFill>
              </a:rPr>
              <a:t>Members’ Seminar</a:t>
            </a:r>
            <a:br>
              <a:rPr lang="en-GB" altLang="en-US" sz="3600" b="1" smtClean="0">
                <a:solidFill>
                  <a:schemeClr val="tx1"/>
                </a:solidFill>
              </a:rPr>
            </a:br>
            <a:r>
              <a:rPr lang="en-GB" altLang="en-US" sz="3600" b="1" smtClean="0">
                <a:solidFill>
                  <a:schemeClr val="tx1"/>
                </a:solidFill>
              </a:rPr>
              <a:t>9 October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676400"/>
          </a:xfrm>
        </p:spPr>
        <p:txBody>
          <a:bodyPr/>
          <a:lstStyle/>
          <a:p>
            <a:pPr algn="l" eaLnBrk="1" hangingPunct="1"/>
            <a:r>
              <a:rPr lang="en-US" altLang="en-US" sz="3600" b="1" smtClean="0"/>
              <a:t>Contents of Submission Plan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458200" cy="3733800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Balanced package of growth and environmental issues</a:t>
            </a:r>
          </a:p>
          <a:p>
            <a:pPr eaLnBrk="1" hangingPunct="1"/>
            <a:r>
              <a:rPr lang="en-US" altLang="en-US" sz="2000" smtClean="0"/>
              <a:t>A strategy for sustainable growth up to 2031</a:t>
            </a:r>
          </a:p>
          <a:p>
            <a:pPr eaLnBrk="1" hangingPunct="1"/>
            <a:r>
              <a:rPr lang="en-US" altLang="en-US" sz="2000" smtClean="0"/>
              <a:t>Delivering infrastructure with overall growth</a:t>
            </a:r>
          </a:p>
          <a:p>
            <a:pPr eaLnBrk="1" hangingPunct="1"/>
            <a:r>
              <a:rPr lang="en-US" altLang="en-US" sz="2000" smtClean="0"/>
              <a:t>Investment in the market towns</a:t>
            </a:r>
          </a:p>
          <a:p>
            <a:pPr eaLnBrk="1" hangingPunct="1"/>
            <a:r>
              <a:rPr lang="en-US" altLang="en-US" sz="2000" smtClean="0"/>
              <a:t>Balanced and proposed rural growth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676400"/>
          </a:xfrm>
        </p:spPr>
        <p:txBody>
          <a:bodyPr/>
          <a:lstStyle/>
          <a:p>
            <a:pPr algn="l" eaLnBrk="1" hangingPunct="1"/>
            <a:r>
              <a:rPr lang="en-US" altLang="en-US" sz="3600" b="1" smtClean="0"/>
              <a:t>Summary of main proposals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22263" y="2060575"/>
            <a:ext cx="7772400" cy="374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GB" sz="2000" kern="0" dirty="0" smtClean="0"/>
              <a:t>County-wide - Housing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en-GB" sz="2000" kern="0" dirty="0" smtClean="0"/>
          </a:p>
          <a:p>
            <a:pPr algn="just" eaLnBrk="1" hangingPunct="1">
              <a:spcBef>
                <a:spcPts val="0"/>
              </a:spcBef>
              <a:defRPr/>
            </a:pPr>
            <a:r>
              <a:rPr lang="en-GB" sz="2000" kern="0" dirty="0" smtClean="0"/>
              <a:t>16,500 new dwellings over the plan period will meet objectively assessed need and enable economic growth.</a:t>
            </a:r>
          </a:p>
          <a:p>
            <a:pPr eaLnBrk="1" hangingPunct="1">
              <a:spcBef>
                <a:spcPts val="0"/>
              </a:spcBef>
              <a:defRPr/>
            </a:pPr>
            <a:endParaRPr lang="en-GB" sz="2000" kern="0" dirty="0" smtClean="0"/>
          </a:p>
          <a:p>
            <a:pPr algn="just" eaLnBrk="1" hangingPunct="1">
              <a:spcBef>
                <a:spcPts val="0"/>
              </a:spcBef>
              <a:defRPr/>
            </a:pPr>
            <a:r>
              <a:rPr lang="en-GB" sz="2000" kern="0" dirty="0" smtClean="0"/>
              <a:t>Based on past County-wide rates of development this is a realistic level of growth over a 20 year period.</a:t>
            </a:r>
          </a:p>
          <a:p>
            <a:pPr>
              <a:defRPr/>
            </a:pPr>
            <a:endParaRPr lang="en-GB" sz="2800" kern="0" dirty="0" smtClean="0"/>
          </a:p>
          <a:p>
            <a:pPr>
              <a:defRPr/>
            </a:pPr>
            <a:endParaRPr lang="en-GB" sz="2800" kern="0" dirty="0" smtClean="0"/>
          </a:p>
          <a:p>
            <a:pPr>
              <a:defRPr/>
            </a:pPr>
            <a:endParaRPr lang="en-GB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676400"/>
          </a:xfrm>
        </p:spPr>
        <p:txBody>
          <a:bodyPr/>
          <a:lstStyle/>
          <a:p>
            <a:pPr algn="l" eaLnBrk="1" hangingPunct="1"/>
            <a:r>
              <a:rPr lang="en-US" altLang="en-US" sz="3600" b="1" smtClean="0"/>
              <a:t>Strategy – Housing distribution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3850" y="1916113"/>
            <a:ext cx="7772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en-GB" altLang="en-US" sz="2000" kern="0" dirty="0" smtClean="0"/>
              <a:t>The Plan Period will cover 2011 to 2031</a:t>
            </a:r>
          </a:p>
          <a:p>
            <a:pPr marL="355600" indent="-355600" eaLnBrk="1" hangingPunct="1">
              <a:lnSpc>
                <a:spcPct val="150000"/>
              </a:lnSpc>
              <a:buFontTx/>
              <a:buNone/>
              <a:defRPr/>
            </a:pPr>
            <a:r>
              <a:rPr lang="en-GB" altLang="en-US" sz="2000" kern="0" dirty="0" smtClean="0"/>
              <a:t>	Overall housing totals </a:t>
            </a:r>
          </a:p>
          <a:p>
            <a:pPr marL="355600" indent="-355600" eaLnBrk="1" hangingPunct="1">
              <a:lnSpc>
                <a:spcPct val="150000"/>
              </a:lnSpc>
              <a:defRPr/>
            </a:pPr>
            <a:r>
              <a:rPr lang="en-GB" altLang="en-US" sz="2000" kern="0" dirty="0" smtClean="0"/>
              <a:t>County Target 			16,500</a:t>
            </a:r>
          </a:p>
          <a:p>
            <a:pPr marL="355600" indent="-355600" eaLnBrk="1" hangingPunct="1">
              <a:lnSpc>
                <a:spcPct val="150000"/>
              </a:lnSpc>
              <a:defRPr/>
            </a:pPr>
            <a:r>
              <a:rPr lang="en-GB" altLang="en-US" sz="2000" kern="0" dirty="0" smtClean="0"/>
              <a:t>Hereford Target 			  6,500</a:t>
            </a:r>
          </a:p>
          <a:p>
            <a:pPr marL="355600" indent="-355600" eaLnBrk="1" hangingPunct="1">
              <a:lnSpc>
                <a:spcPct val="150000"/>
              </a:lnSpc>
              <a:defRPr/>
            </a:pPr>
            <a:r>
              <a:rPr lang="en-GB" altLang="en-US" sz="2000" kern="0" dirty="0" smtClean="0"/>
              <a:t>Market Towns Target	 	  4,700</a:t>
            </a:r>
          </a:p>
          <a:p>
            <a:pPr marL="355600" indent="-355600" eaLnBrk="1" hangingPunct="1">
              <a:lnSpc>
                <a:spcPct val="150000"/>
              </a:lnSpc>
              <a:defRPr/>
            </a:pPr>
            <a:r>
              <a:rPr lang="en-GB" altLang="en-US" sz="2000" kern="0" dirty="0" smtClean="0"/>
              <a:t>Rural Areas Target 		  	  5,300</a:t>
            </a:r>
          </a:p>
          <a:p>
            <a:pPr marL="355600" indent="-355600" eaLnBrk="1" hangingPunct="1">
              <a:lnSpc>
                <a:spcPct val="80000"/>
              </a:lnSpc>
              <a:defRPr/>
            </a:pPr>
            <a:endParaRPr lang="en-GB" altLang="en-US" sz="2800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676400"/>
          </a:xfrm>
        </p:spPr>
        <p:txBody>
          <a:bodyPr/>
          <a:lstStyle/>
          <a:p>
            <a:pPr algn="l" eaLnBrk="1" hangingPunct="1"/>
            <a:r>
              <a:rPr lang="en-US" altLang="en-US" sz="3600" b="1" smtClean="0"/>
              <a:t>Strategy - Hereford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0838" y="1989138"/>
            <a:ext cx="75565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55600" indent="-355600" eaLnBrk="1" hangingPunct="1">
              <a:lnSpc>
                <a:spcPct val="80000"/>
              </a:lnSpc>
              <a:defRPr/>
            </a:pPr>
            <a:endParaRPr lang="en-GB" sz="2400" kern="0" dirty="0" smtClean="0"/>
          </a:p>
          <a:p>
            <a:pPr marL="355600" indent="-355600" algn="just" eaLnBrk="1" hangingPunct="1">
              <a:spcBef>
                <a:spcPts val="0"/>
              </a:spcBef>
              <a:spcAft>
                <a:spcPts val="1200"/>
              </a:spcAft>
              <a:defRPr/>
            </a:pPr>
            <a:r>
              <a:rPr lang="en-GB" sz="2000" kern="0" dirty="0" smtClean="0"/>
              <a:t>Hereford remains principal focus for development – 6,500 dwellings</a:t>
            </a:r>
          </a:p>
          <a:p>
            <a:pPr marL="355600" indent="-355600" algn="just" eaLnBrk="1" hangingPunct="1">
              <a:spcBef>
                <a:spcPts val="0"/>
              </a:spcBef>
              <a:spcAft>
                <a:spcPts val="1200"/>
              </a:spcAft>
              <a:defRPr/>
            </a:pPr>
            <a:r>
              <a:rPr lang="en-GB" sz="2000" kern="0" dirty="0" smtClean="0"/>
              <a:t>Employment proposals focussed at </a:t>
            </a:r>
            <a:r>
              <a:rPr lang="en-GB" sz="2000" kern="0" dirty="0" err="1" smtClean="0"/>
              <a:t>Rotherwas</a:t>
            </a:r>
            <a:r>
              <a:rPr lang="en-GB" sz="2000" kern="0" dirty="0" smtClean="0"/>
              <a:t> Enterprise Zone (outside of Local Plan process) and new employment land as part of Urban Extensions</a:t>
            </a:r>
          </a:p>
          <a:p>
            <a:pPr marL="355600" indent="-355600" algn="just" eaLnBrk="1" hangingPunct="1">
              <a:spcBef>
                <a:spcPts val="0"/>
              </a:spcBef>
              <a:spcAft>
                <a:spcPts val="1200"/>
              </a:spcAft>
              <a:defRPr/>
            </a:pPr>
            <a:r>
              <a:rPr lang="en-GB" sz="2000" kern="0" dirty="0" smtClean="0"/>
              <a:t>Package of transport measures for Hereford to include sustainable measures and Hereford relief road </a:t>
            </a:r>
          </a:p>
          <a:p>
            <a:pPr marL="0" indent="0" eaLnBrk="1" hangingPunct="1">
              <a:lnSpc>
                <a:spcPct val="150000"/>
              </a:lnSpc>
              <a:buFontTx/>
              <a:buNone/>
              <a:defRPr/>
            </a:pPr>
            <a:endParaRPr lang="en-GB" sz="2000" kern="0" dirty="0" smtClean="0"/>
          </a:p>
          <a:p>
            <a:pPr marL="990600" lvl="1" indent="-368300" eaLnBrk="1" hangingPunct="1">
              <a:lnSpc>
                <a:spcPct val="150000"/>
              </a:lnSpc>
              <a:buFontTx/>
              <a:buNone/>
              <a:defRPr/>
            </a:pPr>
            <a:endParaRPr lang="en-GB" sz="2000" kern="0" dirty="0" smtClean="0"/>
          </a:p>
          <a:p>
            <a:pPr marL="990600" lvl="1" indent="-368300" eaLnBrk="1" hangingPunct="1">
              <a:lnSpc>
                <a:spcPct val="80000"/>
              </a:lnSpc>
              <a:buFontTx/>
              <a:buChar char="•"/>
              <a:defRPr/>
            </a:pPr>
            <a:endParaRPr lang="en-GB" sz="1400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 descr="C:\Users\ycoleman\AppData\Local\Microsoft\Windows\Temporary Internet Files\Content.Outlook\720DB7QK\Hereford Urban Expansio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692150"/>
            <a:ext cx="3670300" cy="489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Rectangle 1"/>
          <p:cNvSpPr>
            <a:spLocks noChangeArrowheads="1"/>
          </p:cNvSpPr>
          <p:nvPr/>
        </p:nvSpPr>
        <p:spPr bwMode="auto">
          <a:xfrm>
            <a:off x="4427538" y="981075"/>
            <a:ext cx="403225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>
                <a:solidFill>
                  <a:srgbClr val="008B45"/>
                </a:solidFill>
              </a:rPr>
              <a:t>Hereford Proposals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000" b="1">
              <a:solidFill>
                <a:srgbClr val="008B45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/>
              <a:t>Holmer West: </a:t>
            </a:r>
            <a:r>
              <a:rPr lang="en-GB" altLang="en-US" sz="2000"/>
              <a:t>500 new homes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/>
              <a:t>Three Elms: </a:t>
            </a:r>
            <a:r>
              <a:rPr lang="en-GB" altLang="en-US" sz="2000"/>
              <a:t>1000 new homes, employment growth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/>
              <a:t>Lower Bullingham: </a:t>
            </a:r>
            <a:r>
              <a:rPr lang="en-GB" altLang="en-US" sz="2000"/>
              <a:t>1000 new homes, expansion of Rotherwas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/>
              <a:t>City Centre: </a:t>
            </a:r>
            <a:r>
              <a:rPr lang="en-GB" altLang="en-US" sz="2000"/>
              <a:t>800 dwellings (urban village)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0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676400"/>
          </a:xfrm>
        </p:spPr>
        <p:txBody>
          <a:bodyPr/>
          <a:lstStyle/>
          <a:p>
            <a:pPr algn="l" eaLnBrk="1" hangingPunct="1"/>
            <a:r>
              <a:rPr lang="en-US" altLang="en-US" sz="3600" b="1" smtClean="0"/>
              <a:t>Strategy – Market Towns</a:t>
            </a:r>
          </a:p>
        </p:txBody>
      </p:sp>
      <p:sp>
        <p:nvSpPr>
          <p:cNvPr id="16388" name="Text Box 7"/>
          <p:cNvSpPr txBox="1">
            <a:spLocks noChangeArrowheads="1"/>
          </p:cNvSpPr>
          <p:nvPr/>
        </p:nvSpPr>
        <p:spPr bwMode="auto">
          <a:xfrm>
            <a:off x="539750" y="1700213"/>
            <a:ext cx="7777163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endParaRPr lang="en-GB" altLang="en-US" sz="2000"/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GB" altLang="en-US" sz="2000"/>
              <a:t>Leominster        2,300 houses Urban extension and 10ha 			employment, southern link road as part of urban 			extension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GB" altLang="en-US" sz="2000"/>
              <a:t>Ross-on-Wye	900 houses Hildersley, strategic 	housing site, 			employment land provision at Model Farm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GB" altLang="en-US" sz="2000"/>
              <a:t>Ledbury	800 houses Viaduct strategic housing site, new 			employment land off Much Marcle Road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GB" altLang="en-US" sz="2000"/>
              <a:t>Bromyard	500 houses Hardwick Bank strategic housing site.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GB" altLang="en-US" sz="2000"/>
              <a:t>Kington		200 houses no strategic sites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676400"/>
          </a:xfrm>
        </p:spPr>
        <p:txBody>
          <a:bodyPr/>
          <a:lstStyle/>
          <a:p>
            <a:pPr algn="l" eaLnBrk="1" hangingPunct="1"/>
            <a:r>
              <a:rPr lang="en-US" altLang="en-US" sz="3600" b="1" smtClean="0"/>
              <a:t>Strategy – Rural areas</a:t>
            </a:r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557338"/>
            <a:ext cx="3225800" cy="412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Content Placeholder 5"/>
          <p:cNvSpPr>
            <a:spLocks noGrp="1"/>
          </p:cNvSpPr>
          <p:nvPr>
            <p:ph sz="half" idx="4294967295"/>
          </p:nvPr>
        </p:nvSpPr>
        <p:spPr>
          <a:xfrm>
            <a:off x="4648200" y="1773238"/>
            <a:ext cx="3810000" cy="3671887"/>
          </a:xfrm>
        </p:spPr>
        <p:txBody>
          <a:bodyPr/>
          <a:lstStyle/>
          <a:p>
            <a:r>
              <a:rPr lang="en-GB" altLang="en-US" sz="1800" smtClean="0"/>
              <a:t>5,300 new houses across all rural areas </a:t>
            </a:r>
          </a:p>
          <a:p>
            <a:r>
              <a:rPr lang="en-GB" altLang="en-US" sz="1800" smtClean="0"/>
              <a:t>Potential for more than 200 rural settlements to grow</a:t>
            </a:r>
          </a:p>
          <a:p>
            <a:r>
              <a:rPr lang="en-GB" altLang="en-US" sz="1800" smtClean="0"/>
              <a:t>Employment proposals encouraged where they would diversify the economy</a:t>
            </a:r>
          </a:p>
          <a:p>
            <a:r>
              <a:rPr lang="en-GB" altLang="en-US" sz="1800" smtClean="0"/>
              <a:t>Important role of Neighbourhood Development Plans in delivering the Core Strategy in rural areas </a:t>
            </a:r>
          </a:p>
          <a:p>
            <a:endParaRPr lang="en-GB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676400"/>
          </a:xfrm>
        </p:spPr>
        <p:txBody>
          <a:bodyPr/>
          <a:lstStyle/>
          <a:p>
            <a:pPr algn="l" eaLnBrk="1" hangingPunct="1"/>
            <a:r>
              <a:rPr lang="en-US" altLang="en-US" sz="3600" b="1" smtClean="0"/>
              <a:t>General policies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5288" y="1916113"/>
            <a:ext cx="7700962" cy="33845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GB" sz="2000" dirty="0" smtClean="0"/>
              <a:t>The Plan also contains a range of other topic specific policies such as those dealing with</a:t>
            </a:r>
          </a:p>
          <a:p>
            <a:pPr marL="0" indent="0" eaLnBrk="1" hangingPunct="1">
              <a:buFontTx/>
              <a:buNone/>
              <a:defRPr/>
            </a:pPr>
            <a:endParaRPr lang="en-GB" sz="2000" dirty="0" smtClean="0"/>
          </a:p>
          <a:p>
            <a:pPr eaLnBrk="1" hangingPunct="1">
              <a:defRPr/>
            </a:pPr>
            <a:r>
              <a:rPr lang="en-GB" sz="2000" dirty="0" smtClean="0"/>
              <a:t>Water quality &amp; Sustainable water management</a:t>
            </a:r>
          </a:p>
          <a:p>
            <a:pPr eaLnBrk="1" hangingPunct="1">
              <a:defRPr/>
            </a:pPr>
            <a:r>
              <a:rPr lang="en-GB" sz="2000" dirty="0" smtClean="0"/>
              <a:t>Local Distinctiveness</a:t>
            </a:r>
          </a:p>
          <a:p>
            <a:pPr eaLnBrk="1" hangingPunct="1">
              <a:defRPr/>
            </a:pPr>
            <a:r>
              <a:rPr lang="en-GB" sz="2000" dirty="0" smtClean="0"/>
              <a:t>Affordable Housing</a:t>
            </a:r>
          </a:p>
          <a:p>
            <a:pPr eaLnBrk="1" hangingPunct="1">
              <a:defRPr/>
            </a:pPr>
            <a:r>
              <a:rPr lang="en-GB" sz="2000" dirty="0" smtClean="0"/>
              <a:t>Renewable energy</a:t>
            </a:r>
          </a:p>
          <a:p>
            <a:pPr marL="0" indent="0" eaLnBrk="1" hangingPunct="1">
              <a:buFontTx/>
              <a:buNone/>
              <a:defRPr/>
            </a:pPr>
            <a:endParaRPr lang="en-GB" sz="2000" dirty="0"/>
          </a:p>
          <a:p>
            <a:pPr marL="0" indent="0" eaLnBrk="1" hangingPunct="1">
              <a:buFontTx/>
              <a:buNone/>
              <a:defRPr/>
            </a:pPr>
            <a:endParaRPr lang="en-GB" sz="2000" dirty="0" smtClean="0"/>
          </a:p>
          <a:p>
            <a:pPr eaLnBrk="1" hangingPunct="1">
              <a:defRPr/>
            </a:pPr>
            <a:endParaRPr lang="en-GB" sz="2400" dirty="0" smtClean="0"/>
          </a:p>
          <a:p>
            <a:pPr eaLnBrk="1" hangingPunct="1">
              <a:defRPr/>
            </a:pPr>
            <a:endParaRPr lang="en-GB" sz="2400" dirty="0" smtClean="0"/>
          </a:p>
          <a:p>
            <a:pPr eaLnBrk="1" hangingPunct="1">
              <a:defRPr/>
            </a:pP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EREFORDSHIRE LANDSCAPE pp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476250"/>
            <a:ext cx="9140825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368300" y="381000"/>
            <a:ext cx="8439150" cy="1676400"/>
          </a:xfrm>
        </p:spPr>
        <p:txBody>
          <a:bodyPr/>
          <a:lstStyle/>
          <a:p>
            <a:pPr eaLnBrk="1" hangingPunct="1"/>
            <a:r>
              <a:rPr lang="en-US" altLang="en-US" sz="3600" b="1" smtClean="0"/>
              <a:t>The outcome of the examination</a:t>
            </a:r>
          </a:p>
        </p:txBody>
      </p:sp>
      <p:pic>
        <p:nvPicPr>
          <p:cNvPr id="19460" name="Picture 9" descr="HC Only copy Landscap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5949950"/>
            <a:ext cx="2663825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676400"/>
          </a:xfrm>
        </p:spPr>
        <p:txBody>
          <a:bodyPr/>
          <a:lstStyle/>
          <a:p>
            <a:pPr algn="l" eaLnBrk="1" hangingPunct="1"/>
            <a:r>
              <a:rPr lang="en-US" altLang="en-US" sz="3600" b="1" smtClean="0"/>
              <a:t>The Inspector’s report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4551363" cy="3733800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Received on 29 September 2015</a:t>
            </a:r>
          </a:p>
          <a:p>
            <a:pPr eaLnBrk="1" hangingPunct="1"/>
            <a:r>
              <a:rPr lang="en-US" altLang="en-US" sz="2000" smtClean="0"/>
              <a:t>Sets out key findings on soundness</a:t>
            </a:r>
          </a:p>
          <a:p>
            <a:pPr eaLnBrk="1" hangingPunct="1"/>
            <a:r>
              <a:rPr lang="en-US" altLang="en-US" sz="2000" smtClean="0"/>
              <a:t>Identifies modifications necessary to achieve soundness</a:t>
            </a:r>
          </a:p>
          <a:p>
            <a:pPr eaLnBrk="1" hangingPunct="1"/>
            <a:r>
              <a:rPr lang="en-US" altLang="en-US" sz="2000" smtClean="0"/>
              <a:t>A summary of the debates on matters and topics</a:t>
            </a:r>
          </a:p>
          <a:p>
            <a:pPr eaLnBrk="1" hangingPunct="1"/>
            <a:r>
              <a:rPr lang="en-US" altLang="en-US" sz="2000" smtClean="0"/>
              <a:t>Identifies Plan as a positive basis for the future planning of the county</a:t>
            </a:r>
          </a:p>
        </p:txBody>
      </p:sp>
      <p:pic>
        <p:nvPicPr>
          <p:cNvPr id="20486" name="Picture 6" descr="C:\Users\michelle.williams\AppData\Local\Microsoft\Windows\Temporary Internet Files\Content.Outlook\510YBMSL\jud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2" y="2404906"/>
            <a:ext cx="2929139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EREFORDSHIRE LANDSCAPE pp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476250"/>
            <a:ext cx="9140825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68300" y="381000"/>
            <a:ext cx="8439150" cy="1676400"/>
          </a:xfrm>
        </p:spPr>
        <p:txBody>
          <a:bodyPr/>
          <a:lstStyle/>
          <a:p>
            <a:pPr algn="l" eaLnBrk="1" hangingPunct="1"/>
            <a:r>
              <a:rPr lang="en-US" altLang="en-US" sz="3600" b="1" smtClean="0"/>
              <a:t>Key Sections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2588" y="2057400"/>
            <a:ext cx="6229350" cy="3733800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Why do we need a Plan?</a:t>
            </a:r>
          </a:p>
          <a:p>
            <a:pPr eaLnBrk="1" hangingPunct="1"/>
            <a:r>
              <a:rPr lang="en-GB" altLang="en-US" sz="2000" smtClean="0"/>
              <a:t>What stages have we been through?</a:t>
            </a:r>
          </a:p>
          <a:p>
            <a:pPr eaLnBrk="1" hangingPunct="1"/>
            <a:r>
              <a:rPr lang="en-GB" altLang="en-US" sz="2000" smtClean="0"/>
              <a:t>What was included in the submission plan?</a:t>
            </a:r>
          </a:p>
          <a:p>
            <a:pPr eaLnBrk="1" hangingPunct="1"/>
            <a:r>
              <a:rPr lang="en-GB" altLang="en-US" sz="2000" smtClean="0"/>
              <a:t>The outcome of the examination</a:t>
            </a:r>
          </a:p>
          <a:p>
            <a:pPr eaLnBrk="1" hangingPunct="1"/>
            <a:r>
              <a:rPr lang="en-GB" altLang="en-US" sz="2000" smtClean="0"/>
              <a:t>The significance of the outcomes</a:t>
            </a:r>
          </a:p>
          <a:p>
            <a:pPr eaLnBrk="1" hangingPunct="1"/>
            <a:r>
              <a:rPr lang="en-GB" altLang="en-US" sz="2000" smtClean="0"/>
              <a:t>The next steps</a:t>
            </a:r>
          </a:p>
        </p:txBody>
      </p:sp>
      <p:pic>
        <p:nvPicPr>
          <p:cNvPr id="3077" name="Picture 9" descr="HC Only copy Landscap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5949950"/>
            <a:ext cx="2663825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2" descr="C:\Users\michelle.williams\AppData\Local\Microsoft\Windows\Temporary Internet Files\Content.Outlook\1CZ508Q9\australia CAF06FV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51163"/>
            <a:ext cx="403225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3" descr="C:\Users\michelle.williams\AppData\Local\Microsoft\Windows\Temporary Internet Files\Content.Outlook\1CZ508Q9\robshaw_-_rugu_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49275"/>
            <a:ext cx="3600450" cy="240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676400"/>
          </a:xfrm>
        </p:spPr>
        <p:txBody>
          <a:bodyPr/>
          <a:lstStyle/>
          <a:p>
            <a:pPr algn="l" eaLnBrk="1" hangingPunct="1"/>
            <a:r>
              <a:rPr lang="en-US" altLang="en-US" sz="3600" b="1" smtClean="0"/>
              <a:t>The modifications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458200" cy="37338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000" dirty="0" smtClean="0"/>
              <a:t>Main modifications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altLang="en-US" sz="2000" dirty="0" smtClean="0"/>
              <a:t>     </a:t>
            </a:r>
            <a:r>
              <a:rPr lang="en-US" altLang="en-US" sz="2000" dirty="0"/>
              <a:t>T</a:t>
            </a:r>
            <a:r>
              <a:rPr lang="en-US" altLang="en-US" sz="2000" dirty="0" smtClean="0"/>
              <a:t>hose necessary to achieve soundness 	   		   	</a:t>
            </a:r>
          </a:p>
          <a:p>
            <a:pPr eaLnBrk="1" hangingPunct="1">
              <a:defRPr/>
            </a:pPr>
            <a:r>
              <a:rPr lang="en-US" altLang="en-US" sz="2000" dirty="0" smtClean="0"/>
              <a:t>Main modifications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altLang="en-US" sz="2000" dirty="0" smtClean="0"/>
              <a:t>     Some significant/some less significant (wording etc.)</a:t>
            </a:r>
          </a:p>
          <a:p>
            <a:pPr eaLnBrk="1" hangingPunct="1">
              <a:defRPr/>
            </a:pPr>
            <a:r>
              <a:rPr lang="en-US" altLang="en-US" sz="2000" dirty="0" smtClean="0"/>
              <a:t>Minor modifications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altLang="en-US" sz="2000" dirty="0" smtClean="0"/>
              <a:t>     For the Council’s discretion</a:t>
            </a:r>
          </a:p>
          <a:p>
            <a:pPr eaLnBrk="1" hangingPunct="1">
              <a:defRPr/>
            </a:pPr>
            <a:r>
              <a:rPr lang="en-US" altLang="en-US" sz="2000" dirty="0" smtClean="0"/>
              <a:t>The modifications will be incorporated into the Plan on adoption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altLang="en-US" sz="2000" dirty="0" smtClean="0"/>
              <a:t>	  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676400"/>
          </a:xfrm>
        </p:spPr>
        <p:txBody>
          <a:bodyPr/>
          <a:lstStyle/>
          <a:p>
            <a:pPr algn="l" eaLnBrk="1" hangingPunct="1"/>
            <a:r>
              <a:rPr lang="en-US" altLang="en-US" sz="3600" b="1" smtClean="0"/>
              <a:t>What has not changed?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68313" y="2133600"/>
            <a:ext cx="7627937" cy="3681413"/>
          </a:xfrm>
        </p:spPr>
        <p:txBody>
          <a:bodyPr/>
          <a:lstStyle/>
          <a:p>
            <a:pPr algn="just">
              <a:defRPr/>
            </a:pPr>
            <a:r>
              <a:rPr lang="en-GB" sz="2000" dirty="0" smtClean="0"/>
              <a:t>Inspector’s Report </a:t>
            </a:r>
            <a:r>
              <a:rPr lang="en-GB" sz="2000" u="sng" dirty="0" smtClean="0"/>
              <a:t>no</a:t>
            </a:r>
            <a:r>
              <a:rPr lang="en-GB" sz="2000" dirty="0" smtClean="0"/>
              <a:t> changes recommended to the spatial strategy in respect of</a:t>
            </a:r>
          </a:p>
          <a:p>
            <a:pPr marL="457200" lvl="1" indent="0">
              <a:buFontTx/>
              <a:buNone/>
              <a:defRPr/>
            </a:pPr>
            <a:endParaRPr lang="en-GB" sz="2000" dirty="0" smtClean="0"/>
          </a:p>
          <a:p>
            <a:pPr lvl="1">
              <a:defRPr/>
            </a:pPr>
            <a:r>
              <a:rPr lang="en-GB" sz="2000" dirty="0" smtClean="0"/>
              <a:t>Overall scale and distribution of housing/employment</a:t>
            </a:r>
          </a:p>
          <a:p>
            <a:pPr lvl="1">
              <a:defRPr/>
            </a:pPr>
            <a:r>
              <a:rPr lang="en-GB" sz="2000" dirty="0" smtClean="0"/>
              <a:t>Proposals for major infrastructure</a:t>
            </a:r>
          </a:p>
          <a:p>
            <a:pPr lvl="1"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EREFORDSHIRE LANDSCAPE pp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476250"/>
            <a:ext cx="9140825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368300" y="381000"/>
            <a:ext cx="8439150" cy="1676400"/>
          </a:xfrm>
        </p:spPr>
        <p:txBody>
          <a:bodyPr/>
          <a:lstStyle/>
          <a:p>
            <a:pPr eaLnBrk="1" hangingPunct="1"/>
            <a:r>
              <a:rPr lang="en-US" altLang="en-US" sz="3600" b="1" smtClean="0"/>
              <a:t>The significance of the outcomes</a:t>
            </a:r>
          </a:p>
        </p:txBody>
      </p:sp>
      <p:pic>
        <p:nvPicPr>
          <p:cNvPr id="24580" name="Picture 9" descr="HC Only copy Landscap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5949950"/>
            <a:ext cx="2663825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676400"/>
          </a:xfrm>
        </p:spPr>
        <p:txBody>
          <a:bodyPr/>
          <a:lstStyle/>
          <a:p>
            <a:pPr algn="l" eaLnBrk="1" hangingPunct="1"/>
            <a:r>
              <a:rPr lang="en-US" altLang="en-US" sz="2800" b="1" smtClean="0"/>
              <a:t>The significant main modifications - MM07</a:t>
            </a:r>
            <a:br>
              <a:rPr lang="en-US" altLang="en-US" sz="2800" b="1" smtClean="0"/>
            </a:br>
            <a:r>
              <a:rPr lang="en-US" altLang="en-US" sz="2800" b="1" smtClean="0"/>
              <a:t>Growth and infrastructure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458200" cy="3733800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Importance of annual monitoring process</a:t>
            </a:r>
          </a:p>
          <a:p>
            <a:pPr eaLnBrk="1" hangingPunct="1"/>
            <a:r>
              <a:rPr lang="en-US" altLang="en-US" sz="2000" smtClean="0"/>
              <a:t>Housing trajectory in Appendix 4</a:t>
            </a:r>
          </a:p>
          <a:p>
            <a:pPr algn="just" eaLnBrk="1" hangingPunct="1"/>
            <a:r>
              <a:rPr lang="en-US" altLang="en-US" sz="2000" smtClean="0"/>
              <a:t>If delivery is below the cumulative target figure appropriate review mechanisms kick in</a:t>
            </a:r>
          </a:p>
          <a:p>
            <a:pPr algn="just" eaLnBrk="1" hangingPunct="1"/>
            <a:r>
              <a:rPr lang="en-US" altLang="en-US" sz="2000" smtClean="0"/>
              <a:t>Appendix 5 – links between delivery and housing and infrastructure</a:t>
            </a:r>
          </a:p>
          <a:p>
            <a:pPr algn="just" eaLnBrk="1" hangingPunct="1"/>
            <a:r>
              <a:rPr lang="en-US" altLang="en-US" sz="2000" smtClean="0"/>
              <a:t>Links back to appropriate mechanisms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2" descr="C:\Users\michelle.williams\AppData\Local\Microsoft\Windows\Temporary Internet Files\Content.Outlook\1CZ508Q9\Mohamed+Farah+Great+Britain+delighted+home+wBtREMX7lkp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692150"/>
            <a:ext cx="6624638" cy="455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259632" y="1124744"/>
          <a:ext cx="6336704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5" descr="POWERPOINT-background-quark_Layout-1-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944688" y="404813"/>
            <a:ext cx="5254625" cy="536575"/>
          </a:xfrm>
          <a:prstGeom prst="rect">
            <a:avLst/>
          </a:prstGeom>
        </p:spPr>
        <p:txBody>
          <a:bodyPr>
            <a:norm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  <a:buFontTx/>
              <a:buNone/>
            </a:pPr>
            <a:endParaRPr lang="en-GB" altLang="en-US" sz="1500">
              <a:solidFill>
                <a:srgbClr val="898989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GB" altLang="en-US" sz="1500"/>
              <a:t>At any point over the lifetime of the Core Strategy….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5292725" y="1268413"/>
            <a:ext cx="33115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FontTx/>
              <a:buNone/>
            </a:pPr>
            <a:r>
              <a:rPr lang="en-GB" altLang="en-US" sz="1600"/>
              <a:t>Decreasing 5 year supply</a:t>
            </a:r>
          </a:p>
        </p:txBody>
      </p:sp>
      <p:graphicFrame>
        <p:nvGraphicFramePr>
          <p:cNvPr id="28677" name="Object 2"/>
          <p:cNvGraphicFramePr>
            <a:graphicFrameLocks/>
          </p:cNvGraphicFramePr>
          <p:nvPr/>
        </p:nvGraphicFramePr>
        <p:xfrm>
          <a:off x="684213" y="3429000"/>
          <a:ext cx="3959225" cy="242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4" r:id="rId5" imgW="4090771" imgH="2694666" progId="Excel.Chart.8">
                  <p:embed/>
                </p:oleObj>
              </mc:Choice>
              <mc:Fallback>
                <p:oleObj r:id="rId5" imgW="4090771" imgH="2694666" progId="Excel.Chart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3429000"/>
                        <a:ext cx="3959225" cy="2424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8" name="Subtitle 2"/>
          <p:cNvSpPr txBox="1">
            <a:spLocks/>
          </p:cNvSpPr>
          <p:nvPr/>
        </p:nvSpPr>
        <p:spPr bwMode="auto">
          <a:xfrm>
            <a:off x="5148263" y="3860800"/>
            <a:ext cx="2881312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FontTx/>
              <a:buNone/>
            </a:pPr>
            <a:r>
              <a:rPr lang="en-GB" altLang="en-US" sz="1600"/>
              <a:t>Robust 5 year supply</a:t>
            </a:r>
          </a:p>
        </p:txBody>
      </p:sp>
      <p:grpSp>
        <p:nvGrpSpPr>
          <p:cNvPr id="28679" name="Group 9"/>
          <p:cNvGrpSpPr>
            <a:grpSpLocks/>
          </p:cNvGrpSpPr>
          <p:nvPr/>
        </p:nvGrpSpPr>
        <p:grpSpPr bwMode="auto">
          <a:xfrm>
            <a:off x="611188" y="981075"/>
            <a:ext cx="4192587" cy="2239963"/>
            <a:chOff x="992188" y="641350"/>
            <a:chExt cx="4351337" cy="2135188"/>
          </a:xfrm>
        </p:grpSpPr>
        <p:graphicFrame>
          <p:nvGraphicFramePr>
            <p:cNvPr id="28680" name="Chart 22"/>
            <p:cNvGraphicFramePr>
              <a:graphicFrameLocks/>
            </p:cNvGraphicFramePr>
            <p:nvPr/>
          </p:nvGraphicFramePr>
          <p:xfrm>
            <a:off x="992188" y="641350"/>
            <a:ext cx="4351337" cy="2135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685" r:id="rId7" imgW="4346825" imgH="2139881" progId="Excel.Chart.8">
                    <p:embed/>
                  </p:oleObj>
                </mc:Choice>
                <mc:Fallback>
                  <p:oleObj r:id="rId7" imgW="4346825" imgH="2139881" progId="Excel.Chart.8">
                    <p:embed/>
                    <p:pic>
                      <p:nvPicPr>
                        <p:cNvPr id="0" name="Chart 2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92188" y="641350"/>
                          <a:ext cx="4351337" cy="21351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2" name="Straight Connector 11"/>
            <p:cNvCxnSpPr/>
            <p:nvPr/>
          </p:nvCxnSpPr>
          <p:spPr>
            <a:xfrm>
              <a:off x="1476585" y="1089270"/>
              <a:ext cx="244834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2" descr="C:\Users\michelle.williams\AppData\Local\Microsoft\Windows\Temporary Internet Files\Content.Outlook\1CZ508Q9\Stopwatch-Trac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908050"/>
            <a:ext cx="5903912" cy="422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676400"/>
          </a:xfrm>
        </p:spPr>
        <p:txBody>
          <a:bodyPr/>
          <a:lstStyle/>
          <a:p>
            <a:pPr algn="l" eaLnBrk="1" hangingPunct="1"/>
            <a:r>
              <a:rPr lang="en-US" altLang="en-US" sz="2800" b="1" smtClean="0"/>
              <a:t>The significant main modifications – MM01</a:t>
            </a:r>
            <a:br>
              <a:rPr lang="en-US" altLang="en-US" sz="2800" b="1" smtClean="0"/>
            </a:br>
            <a:r>
              <a:rPr lang="en-US" altLang="en-US" sz="2800" b="1" smtClean="0"/>
              <a:t>Minerals and Waste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458200" cy="3733800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Delete policies M1-M6/W1-W5</a:t>
            </a:r>
          </a:p>
          <a:p>
            <a:pPr eaLnBrk="1" hangingPunct="1"/>
            <a:r>
              <a:rPr lang="en-US" altLang="en-US" sz="2000" smtClean="0"/>
              <a:t>Delete all associated text</a:t>
            </a:r>
          </a:p>
          <a:p>
            <a:pPr eaLnBrk="1" hangingPunct="1"/>
            <a:r>
              <a:rPr lang="en-US" altLang="en-US" sz="2000" smtClean="0"/>
              <a:t>Replace with revised text setting out new architecture of Plan</a:t>
            </a:r>
          </a:p>
          <a:p>
            <a:pPr eaLnBrk="1" hangingPunct="1"/>
            <a:r>
              <a:rPr lang="en-US" altLang="en-US" sz="2000" smtClean="0"/>
              <a:t>Future preparation of a Minerals and Waste Local Plan</a:t>
            </a:r>
          </a:p>
          <a:p>
            <a:pPr eaLnBrk="1" hangingPunct="1"/>
            <a:r>
              <a:rPr lang="en-US" altLang="en-US" sz="2000" smtClean="0"/>
              <a:t>Captured in Local Development Scheme</a:t>
            </a:r>
          </a:p>
          <a:p>
            <a:pPr eaLnBrk="1" hangingPunct="1"/>
            <a:r>
              <a:rPr lang="en-US" altLang="en-US" sz="2000" smtClean="0"/>
              <a:t>Due to be adopted Autumn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EREFORDSHIRE LANDSCAPE pp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476250"/>
            <a:ext cx="9140825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68300" y="381000"/>
            <a:ext cx="8439150" cy="1676400"/>
          </a:xfrm>
        </p:spPr>
        <p:txBody>
          <a:bodyPr/>
          <a:lstStyle/>
          <a:p>
            <a:pPr eaLnBrk="1" hangingPunct="1"/>
            <a:r>
              <a:rPr lang="en-US" altLang="en-US" sz="3600" b="1" smtClean="0"/>
              <a:t>Why do we need a plan?</a:t>
            </a:r>
          </a:p>
        </p:txBody>
      </p:sp>
      <p:pic>
        <p:nvPicPr>
          <p:cNvPr id="4100" name="Picture 9" descr="HC Only copy Landscap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5949950"/>
            <a:ext cx="2663825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676400"/>
          </a:xfrm>
        </p:spPr>
        <p:txBody>
          <a:bodyPr/>
          <a:lstStyle/>
          <a:p>
            <a:pPr algn="l" eaLnBrk="1" hangingPunct="1"/>
            <a:r>
              <a:rPr lang="en-US" altLang="en-US" sz="2400" b="1" smtClean="0"/>
              <a:t>The significant main modifications – MM036/37</a:t>
            </a:r>
            <a:br>
              <a:rPr lang="en-US" altLang="en-US" sz="2400" b="1" smtClean="0"/>
            </a:br>
            <a:r>
              <a:rPr lang="en-US" altLang="en-US" sz="2400" b="1" smtClean="0"/>
              <a:t>Rural growth and the role of neighbourhood plans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458200" cy="3733800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5,300 dwellings is robust and there is the necessary capacity to deliver (but to be minimum)</a:t>
            </a:r>
          </a:p>
          <a:p>
            <a:pPr eaLnBrk="1" hangingPunct="1"/>
            <a:r>
              <a:rPr lang="en-US" altLang="en-US" sz="2000" smtClean="0"/>
              <a:t>Proportionate growth in each HMA to be indicative</a:t>
            </a:r>
          </a:p>
          <a:p>
            <a:pPr eaLnBrk="1" hangingPunct="1"/>
            <a:r>
              <a:rPr lang="en-US" altLang="en-US" sz="2000" smtClean="0"/>
              <a:t>Neighbourhood plans to identify the most suitable housing sites</a:t>
            </a:r>
          </a:p>
          <a:p>
            <a:pPr eaLnBrk="1" hangingPunct="1"/>
            <a:r>
              <a:rPr lang="en-US" altLang="en-US" sz="2000" smtClean="0"/>
              <a:t>Local evidence and environmental factors would inform scale of development</a:t>
            </a:r>
          </a:p>
          <a:p>
            <a:pPr eaLnBrk="1" hangingPunct="1"/>
            <a:r>
              <a:rPr lang="en-US" altLang="en-US" sz="2000" smtClean="0"/>
              <a:t>MM037 sets out a number of criteria to ensure local responsiveness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EREFORDSHIRE LANDSCAPE pp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476250"/>
            <a:ext cx="9140825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368300" y="381000"/>
            <a:ext cx="8439150" cy="1676400"/>
          </a:xfrm>
        </p:spPr>
        <p:txBody>
          <a:bodyPr/>
          <a:lstStyle/>
          <a:p>
            <a:pPr eaLnBrk="1" hangingPunct="1"/>
            <a:r>
              <a:rPr lang="en-US" altLang="en-US" sz="3600" b="1" smtClean="0"/>
              <a:t>The next steps</a:t>
            </a:r>
          </a:p>
        </p:txBody>
      </p:sp>
      <p:pic>
        <p:nvPicPr>
          <p:cNvPr id="32772" name="Picture 9" descr="HC Only copy Landscap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5949950"/>
            <a:ext cx="2663825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676400"/>
          </a:xfrm>
        </p:spPr>
        <p:txBody>
          <a:bodyPr/>
          <a:lstStyle/>
          <a:p>
            <a:pPr algn="l" eaLnBrk="1" hangingPunct="1"/>
            <a:r>
              <a:rPr lang="en-US" altLang="en-US" sz="3600" b="1" smtClean="0"/>
              <a:t>The next steps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458200" cy="3733800"/>
          </a:xfrm>
        </p:spPr>
        <p:txBody>
          <a:bodyPr/>
          <a:lstStyle/>
          <a:p>
            <a:pPr algn="just" eaLnBrk="1" hangingPunct="1"/>
            <a:r>
              <a:rPr lang="en-US" altLang="en-US" sz="2000" smtClean="0"/>
              <a:t>Cabinet 15 October</a:t>
            </a:r>
          </a:p>
          <a:p>
            <a:pPr algn="just" eaLnBrk="1" hangingPunct="1"/>
            <a:r>
              <a:rPr lang="en-US" altLang="en-US" sz="2000" smtClean="0"/>
              <a:t>Council 16 October</a:t>
            </a:r>
          </a:p>
          <a:p>
            <a:pPr algn="just" eaLnBrk="1" hangingPunct="1"/>
            <a:r>
              <a:rPr lang="en-US" altLang="en-US" sz="2000" smtClean="0"/>
              <a:t>Decision on adoption</a:t>
            </a:r>
          </a:p>
          <a:p>
            <a:pPr algn="just" eaLnBrk="1" hangingPunct="1"/>
            <a:r>
              <a:rPr lang="en-US" altLang="en-US" sz="2000" smtClean="0"/>
              <a:t>Options – adopt/not adopt</a:t>
            </a:r>
          </a:p>
          <a:p>
            <a:pPr algn="just" eaLnBrk="1" hangingPunct="1"/>
            <a:r>
              <a:rPr lang="en-US" altLang="en-US" sz="2000" smtClean="0"/>
              <a:t>Main modifications – the package to make the Plan sound</a:t>
            </a:r>
          </a:p>
          <a:p>
            <a:pPr algn="just" eaLnBrk="1" hangingPunct="1"/>
            <a:r>
              <a:rPr lang="en-US" altLang="en-US" sz="2000" smtClean="0"/>
              <a:t>Minor modifications – for clarification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676400"/>
          </a:xfrm>
        </p:spPr>
        <p:txBody>
          <a:bodyPr/>
          <a:lstStyle/>
          <a:p>
            <a:pPr algn="l" eaLnBrk="1" hangingPunct="1"/>
            <a:r>
              <a:rPr lang="en-US" altLang="en-US" sz="3600" b="1" smtClean="0"/>
              <a:t>What happens if the Plan is adopted?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4551363" cy="3733800"/>
          </a:xfrm>
        </p:spPr>
        <p:txBody>
          <a:bodyPr/>
          <a:lstStyle/>
          <a:p>
            <a:pPr algn="just" eaLnBrk="1" hangingPunct="1"/>
            <a:r>
              <a:rPr lang="en-US" altLang="en-US" sz="1800" smtClean="0"/>
              <a:t>A fully up-to-date strategic plan</a:t>
            </a:r>
          </a:p>
          <a:p>
            <a:pPr algn="just" eaLnBrk="1" hangingPunct="1"/>
            <a:r>
              <a:rPr lang="en-US" altLang="en-US" sz="1800" smtClean="0"/>
              <a:t>A locally produced plan in conformity to NPPF</a:t>
            </a:r>
          </a:p>
          <a:p>
            <a:pPr algn="just" eaLnBrk="1" hangingPunct="1"/>
            <a:r>
              <a:rPr lang="en-US" altLang="en-US" sz="1800" smtClean="0"/>
              <a:t>A five year housing land supply</a:t>
            </a:r>
          </a:p>
          <a:p>
            <a:pPr algn="just" eaLnBrk="1" hangingPunct="1"/>
            <a:r>
              <a:rPr lang="en-US" altLang="en-US" sz="1800" smtClean="0"/>
              <a:t>‘An appropriate basis for the planning of the county’</a:t>
            </a:r>
          </a:p>
          <a:p>
            <a:pPr algn="just" eaLnBrk="1" hangingPunct="1"/>
            <a:r>
              <a:rPr lang="en-US" altLang="en-US" sz="1800" smtClean="0"/>
              <a:t>Basis to proceed to final stages of CIL</a:t>
            </a:r>
          </a:p>
          <a:p>
            <a:pPr algn="just" eaLnBrk="1" hangingPunct="1"/>
            <a:r>
              <a:rPr lang="en-US" altLang="en-US" sz="1800" smtClean="0"/>
              <a:t>Neighbourhood plans roll out and provision of 25% of CIL funding for local infrastructure</a:t>
            </a:r>
          </a:p>
        </p:txBody>
      </p:sp>
      <p:pic>
        <p:nvPicPr>
          <p:cNvPr id="34821" name="Picture 2" descr="C:\Users\michelle.williams\AppData\Local\Microsoft\Windows\Temporary Internet Files\Content.Outlook\1CZ508Q9\Passed-driving-tes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373313"/>
            <a:ext cx="2925762" cy="234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2" descr="C:\Users\michelle.williams\AppData\Local\Microsoft\Windows\Temporary Internet Files\Content.Outlook\1CZ508Q9\Passed-driving-tes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288" y="3959225"/>
            <a:ext cx="1630362" cy="130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844" name="Group 3"/>
          <p:cNvGrpSpPr>
            <a:grpSpLocks/>
          </p:cNvGrpSpPr>
          <p:nvPr/>
        </p:nvGrpSpPr>
        <p:grpSpPr bwMode="auto">
          <a:xfrm>
            <a:off x="785813" y="696913"/>
            <a:ext cx="7462837" cy="4565650"/>
            <a:chOff x="611560" y="526054"/>
            <a:chExt cx="7461901" cy="4566388"/>
          </a:xfrm>
        </p:grpSpPr>
        <p:pic>
          <p:nvPicPr>
            <p:cNvPr id="35845" name="Picture 2" descr="C:\Users\michelle.williams\AppData\Local\Microsoft\Windows\Temporary Internet Files\Content.Outlook\1CZ508Q9\Passed-driving-test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4208" y="548680"/>
              <a:ext cx="1629253" cy="130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6" name="Picture 2" descr="C:\Users\michelle.williams\AppData\Local\Microsoft\Windows\Temporary Internet Files\Content.Outlook\1CZ508Q9\Passed-driving-test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526054"/>
              <a:ext cx="1629253" cy="130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7" name="Picture 2" descr="C:\Users\michelle.williams\AppData\Local\Microsoft\Windows\Temporary Internet Files\Content.Outlook\1CZ508Q9\Passed-driving-test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68" y="526054"/>
              <a:ext cx="1629253" cy="130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8" name="Picture 2" descr="C:\Users\michelle.williams\AppData\Local\Microsoft\Windows\Temporary Internet Files\Content.Outlook\1CZ508Q9\Passed-driving-test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548680"/>
              <a:ext cx="1629253" cy="130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9" name="Picture 2" descr="C:\Users\michelle.williams\AppData\Local\Microsoft\Windows\Temporary Internet Files\Content.Outlook\1CZ508Q9\Passed-driving-test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4207" y="2127551"/>
              <a:ext cx="1629253" cy="130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50" name="Picture 2" descr="C:\Users\michelle.williams\AppData\Local\Microsoft\Windows\Temporary Internet Files\Content.Outlook\1CZ508Q9\Passed-driving-test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2125598"/>
              <a:ext cx="1629253" cy="130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51" name="Picture 2" descr="C:\Users\michelle.williams\AppData\Local\Microsoft\Windows\Temporary Internet Files\Content.Outlook\1CZ508Q9\Passed-driving-test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68" y="2107566"/>
              <a:ext cx="1629253" cy="130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52" name="Picture 2" descr="C:\Users\michelle.williams\AppData\Local\Microsoft\Windows\Temporary Internet Files\Content.Outlook\1CZ508Q9\Passed-driving-test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850" y="2088300"/>
              <a:ext cx="1629253" cy="130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53" name="Picture 2" descr="C:\Users\michelle.williams\AppData\Local\Microsoft\Windows\Temporary Internet Files\Content.Outlook\1CZ508Q9\Passed-driving-test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3002" y="3789040"/>
              <a:ext cx="1629253" cy="130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54" name="Picture 2" descr="C:\Users\michelle.williams\AppData\Local\Microsoft\Windows\Temporary Internet Files\Content.Outlook\1CZ508Q9\Passed-driving-test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776" y="3789040"/>
              <a:ext cx="1629253" cy="130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55" name="Picture 2" descr="C:\Users\michelle.williams\AppData\Local\Microsoft\Windows\Temporary Internet Files\Content.Outlook\1CZ508Q9\Passed-driving-test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203" y="3715768"/>
              <a:ext cx="1629253" cy="130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676400"/>
          </a:xfrm>
        </p:spPr>
        <p:txBody>
          <a:bodyPr/>
          <a:lstStyle/>
          <a:p>
            <a:pPr algn="l" eaLnBrk="1" hangingPunct="1"/>
            <a:r>
              <a:rPr lang="en-US" altLang="en-US" sz="3200" b="1" smtClean="0"/>
              <a:t>What we have started and need to finish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4622800" cy="37338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000" dirty="0" smtClean="0"/>
              <a:t>*Minerals and Waste Local Plan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000" dirty="0" smtClean="0"/>
              <a:t>*Hereford Area Plan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000" dirty="0" smtClean="0"/>
              <a:t>*</a:t>
            </a:r>
            <a:r>
              <a:rPr lang="en-US" altLang="en-US" sz="2000" dirty="0" err="1" smtClean="0"/>
              <a:t>Travellers’</a:t>
            </a:r>
            <a:r>
              <a:rPr lang="en-US" altLang="en-US" sz="2000" dirty="0" smtClean="0"/>
              <a:t> Development Plan  Document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000" dirty="0" smtClean="0"/>
              <a:t>*Rural Site Allocation Development Plan Document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000" dirty="0" smtClean="0"/>
              <a:t>Community Infrastructure Levy</a:t>
            </a:r>
          </a:p>
          <a:p>
            <a:pPr algn="just" eaLnBrk="1" hangingPunct="1">
              <a:buFont typeface="Arial" panose="020B0604020202020204" pitchFamily="34" charset="0"/>
              <a:buChar char="•"/>
              <a:defRPr/>
            </a:pPr>
            <a:endParaRPr lang="en-US" altLang="en-US" sz="2000" dirty="0" smtClean="0"/>
          </a:p>
          <a:p>
            <a:pPr marL="0" indent="0" algn="just" eaLnBrk="1" hangingPunct="1">
              <a:buFontTx/>
              <a:buNone/>
              <a:defRPr/>
            </a:pPr>
            <a:r>
              <a:rPr lang="en-US" altLang="en-US" sz="1800" dirty="0" smtClean="0"/>
              <a:t>*These are identified in the Inspector’s report</a:t>
            </a:r>
          </a:p>
        </p:txBody>
      </p:sp>
      <p:pic>
        <p:nvPicPr>
          <p:cNvPr id="36869" name="Picture 2" descr="http://i.telegraph.co.uk/multimedia/archive/00441/news-graphics-2007-_441540a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060575"/>
            <a:ext cx="24765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676400"/>
          </a:xfrm>
        </p:spPr>
        <p:txBody>
          <a:bodyPr/>
          <a:lstStyle/>
          <a:p>
            <a:pPr algn="l" eaLnBrk="1" hangingPunct="1"/>
            <a:r>
              <a:rPr lang="en-US" altLang="en-US" sz="3200" b="1" smtClean="0"/>
              <a:t>What happens if the Plan is not adopted?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458200" cy="3733800"/>
          </a:xfrm>
        </p:spPr>
        <p:txBody>
          <a:bodyPr/>
          <a:lstStyle/>
          <a:p>
            <a:pPr algn="just" eaLnBrk="1" hangingPunct="1"/>
            <a:r>
              <a:rPr lang="en-US" altLang="en-US" sz="2000" smtClean="0"/>
              <a:t>Still need a plan</a:t>
            </a:r>
          </a:p>
          <a:p>
            <a:pPr algn="just" eaLnBrk="1" hangingPunct="1"/>
            <a:r>
              <a:rPr lang="en-US" altLang="en-US" sz="2000" smtClean="0"/>
              <a:t>Immediate need to prepare a revised submission draft</a:t>
            </a:r>
          </a:p>
          <a:p>
            <a:pPr algn="just" eaLnBrk="1" hangingPunct="1"/>
            <a:r>
              <a:rPr lang="en-US" altLang="en-US" sz="2000" smtClean="0"/>
              <a:t>Submit for new examination</a:t>
            </a:r>
          </a:p>
          <a:p>
            <a:pPr algn="just" eaLnBrk="1" hangingPunct="1"/>
            <a:r>
              <a:rPr lang="en-US" altLang="en-US" sz="2000" smtClean="0"/>
              <a:t>No five year housing land supply</a:t>
            </a:r>
          </a:p>
          <a:p>
            <a:pPr algn="just" eaLnBrk="1" hangingPunct="1"/>
            <a:r>
              <a:rPr lang="en-US" altLang="en-US" sz="2000" smtClean="0"/>
              <a:t>Default position to NPPF</a:t>
            </a:r>
          </a:p>
          <a:p>
            <a:pPr algn="just" eaLnBrk="1" hangingPunct="1"/>
            <a:r>
              <a:rPr lang="en-US" altLang="en-US" sz="2000" smtClean="0"/>
              <a:t>Risk of sporadic development</a:t>
            </a:r>
          </a:p>
          <a:p>
            <a:pPr algn="just" eaLnBrk="1" hangingPunct="1"/>
            <a:r>
              <a:rPr lang="en-US" altLang="en-US" sz="2000" smtClean="0"/>
              <a:t>No mechanism in place to fund infrastructure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369888" y="381000"/>
            <a:ext cx="8305800" cy="1676400"/>
          </a:xfrm>
        </p:spPr>
        <p:txBody>
          <a:bodyPr/>
          <a:lstStyle/>
          <a:p>
            <a:pPr algn="l" eaLnBrk="1" hangingPunct="1"/>
            <a:r>
              <a:rPr lang="en-US" altLang="en-US" sz="3600" b="1" smtClean="0"/>
              <a:t>Why do we need a Plan?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439150" cy="3733800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Plan-led system since 1990</a:t>
            </a:r>
          </a:p>
          <a:p>
            <a:pPr eaLnBrk="1" hangingPunct="1"/>
            <a:r>
              <a:rPr lang="en-GB" altLang="en-US" sz="2000" smtClean="0"/>
              <a:t>UDP adopted 2007</a:t>
            </a:r>
          </a:p>
          <a:p>
            <a:pPr eaLnBrk="1" hangingPunct="1"/>
            <a:r>
              <a:rPr lang="en-GB" altLang="en-US" sz="2000" smtClean="0"/>
              <a:t>Lifespan to 2011</a:t>
            </a:r>
          </a:p>
          <a:p>
            <a:pPr eaLnBrk="1" hangingPunct="1"/>
            <a:r>
              <a:rPr lang="en-GB" altLang="en-US" sz="2000" smtClean="0"/>
              <a:t>Now saved</a:t>
            </a:r>
          </a:p>
          <a:p>
            <a:pPr eaLnBrk="1" hangingPunct="1"/>
            <a:r>
              <a:rPr lang="en-GB" altLang="en-US" sz="2000" smtClean="0"/>
              <a:t>NPPF reinforces importance of up-to-date local plan</a:t>
            </a:r>
          </a:p>
          <a:p>
            <a:pPr eaLnBrk="1" hangingPunct="1"/>
            <a:r>
              <a:rPr lang="en-GB" altLang="en-US" sz="2000" smtClean="0"/>
              <a:t>Promotion of sustainable development</a:t>
            </a:r>
          </a:p>
          <a:p>
            <a:pPr eaLnBrk="1" hangingPunct="1"/>
            <a:r>
              <a:rPr lang="en-GB" altLang="en-US" sz="2000" smtClean="0"/>
              <a:t>To deliver co-ordinated growth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EREFORDSHIRE LANDSCAPE pp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476250"/>
            <a:ext cx="9140825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368300" y="381000"/>
            <a:ext cx="8439150" cy="1676400"/>
          </a:xfrm>
        </p:spPr>
        <p:txBody>
          <a:bodyPr/>
          <a:lstStyle/>
          <a:p>
            <a:pPr eaLnBrk="1" hangingPunct="1"/>
            <a:r>
              <a:rPr lang="en-US" altLang="en-US" sz="3600" b="1" smtClean="0"/>
              <a:t>What stages have we been through?</a:t>
            </a:r>
          </a:p>
        </p:txBody>
      </p:sp>
      <p:pic>
        <p:nvPicPr>
          <p:cNvPr id="6148" name="Picture 9" descr="HC Only copy Landscap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5949950"/>
            <a:ext cx="2663825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2" descr="C:\Users\michelle.williams\AppData\Local\Microsoft\Windows\Temporary Internet Files\Content.Outlook\1CZ508Q9\long-roa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550" y="836613"/>
            <a:ext cx="6858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676400"/>
          </a:xfrm>
        </p:spPr>
        <p:txBody>
          <a:bodyPr/>
          <a:lstStyle/>
          <a:p>
            <a:pPr algn="l" eaLnBrk="1" hangingPunct="1"/>
            <a:r>
              <a:rPr lang="en-US" altLang="en-US" sz="3600" b="1" smtClean="0"/>
              <a:t>The Details (1)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458200" cy="3733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sz="2000" smtClean="0"/>
              <a:t>Issues Paper			September 2007</a:t>
            </a:r>
          </a:p>
          <a:p>
            <a:pPr marL="0" indent="0" eaLnBrk="1" hangingPunct="1">
              <a:buFontTx/>
              <a:buNone/>
            </a:pPr>
            <a:r>
              <a:rPr lang="en-US" altLang="en-US" sz="2000" smtClean="0"/>
              <a:t>Developing Options		June 2008</a:t>
            </a:r>
          </a:p>
          <a:p>
            <a:pPr marL="0" indent="0" eaLnBrk="1" hangingPunct="1">
              <a:buFontTx/>
              <a:buNone/>
            </a:pPr>
            <a:r>
              <a:rPr lang="en-US" altLang="en-US" sz="2000" smtClean="0"/>
              <a:t>Place Shaping			January 2010</a:t>
            </a:r>
          </a:p>
          <a:p>
            <a:pPr marL="0" indent="0" eaLnBrk="1" hangingPunct="1">
              <a:buFontTx/>
              <a:buNone/>
            </a:pPr>
            <a:r>
              <a:rPr lang="en-US" altLang="en-US" sz="2000" smtClean="0"/>
              <a:t>Draft Options			July 2010</a:t>
            </a:r>
          </a:p>
          <a:p>
            <a:pPr marL="0" indent="0" eaLnBrk="1" hangingPunct="1">
              <a:buFontTx/>
              <a:buNone/>
            </a:pPr>
            <a:r>
              <a:rPr lang="en-US" altLang="en-US" sz="2000" smtClean="0"/>
              <a:t>Draft Plan			September 2011</a:t>
            </a:r>
          </a:p>
          <a:p>
            <a:pPr marL="0" indent="0" eaLnBrk="1" hangingPunct="1">
              <a:buFontTx/>
              <a:buNone/>
            </a:pPr>
            <a:r>
              <a:rPr lang="en-US" altLang="en-US" sz="2000" smtClean="0"/>
              <a:t>Shaping Our Place		March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POWERPOINT-background-quark_Layout-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676400"/>
          </a:xfrm>
        </p:spPr>
        <p:txBody>
          <a:bodyPr/>
          <a:lstStyle/>
          <a:p>
            <a:pPr algn="l" eaLnBrk="1" hangingPunct="1"/>
            <a:r>
              <a:rPr lang="en-US" altLang="en-US" sz="3600" b="1" smtClean="0"/>
              <a:t>The Details (2)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458200" cy="3733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sz="2000" smtClean="0"/>
              <a:t>Submission 				September 2014</a:t>
            </a:r>
          </a:p>
          <a:p>
            <a:pPr marL="0" indent="0" eaLnBrk="1" hangingPunct="1">
              <a:buFontTx/>
              <a:buNone/>
            </a:pPr>
            <a:r>
              <a:rPr lang="en-US" altLang="en-US" sz="2000" smtClean="0"/>
              <a:t>Hearing					February 2015</a:t>
            </a:r>
          </a:p>
          <a:p>
            <a:pPr marL="0" indent="0" eaLnBrk="1" hangingPunct="1">
              <a:buFontTx/>
              <a:buNone/>
            </a:pPr>
            <a:r>
              <a:rPr lang="en-US" altLang="en-US" sz="2000" smtClean="0"/>
              <a:t>Main Modifications			April 2015</a:t>
            </a:r>
          </a:p>
          <a:p>
            <a:pPr marL="0" indent="0" eaLnBrk="1" hangingPunct="1">
              <a:buFontTx/>
              <a:buNone/>
            </a:pPr>
            <a:r>
              <a:rPr lang="en-US" altLang="en-US" sz="2000" smtClean="0"/>
              <a:t>Modifications – National	Policy		May 2015</a:t>
            </a:r>
          </a:p>
          <a:p>
            <a:pPr marL="0" indent="0" eaLnBrk="1" hangingPunct="1">
              <a:buFontTx/>
              <a:buNone/>
            </a:pPr>
            <a:r>
              <a:rPr lang="en-US" altLang="en-US" sz="2000" smtClean="0"/>
              <a:t>Inspector’s Report			September 2015</a:t>
            </a:r>
          </a:p>
          <a:p>
            <a:pPr marL="0" indent="0" eaLnBrk="1" hangingPunct="1">
              <a:buFontTx/>
              <a:buNone/>
            </a:pPr>
            <a:r>
              <a:rPr lang="en-US" altLang="en-US" sz="2000" smtClean="0"/>
              <a:t>Cabinet/Council				October 2015</a:t>
            </a:r>
          </a:p>
          <a:p>
            <a:pPr marL="0" indent="0" eaLnBrk="1" hangingPunct="1">
              <a:buFontTx/>
              <a:buNone/>
            </a:pPr>
            <a:endParaRPr lang="en-US" alt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EREFORDSHIRE LANDSCAPE pp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476250"/>
            <a:ext cx="9140825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368300" y="381000"/>
            <a:ext cx="8439150" cy="1676400"/>
          </a:xfrm>
        </p:spPr>
        <p:txBody>
          <a:bodyPr/>
          <a:lstStyle/>
          <a:p>
            <a:pPr eaLnBrk="1" hangingPunct="1"/>
            <a:r>
              <a:rPr lang="en-US" altLang="en-US" sz="2800" b="1" smtClean="0"/>
              <a:t>What was included in the submission plan?</a:t>
            </a:r>
          </a:p>
        </p:txBody>
      </p:sp>
      <p:pic>
        <p:nvPicPr>
          <p:cNvPr id="10244" name="Picture 9" descr="HC Only copy Landscap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5949950"/>
            <a:ext cx="2663825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fds Local Plan Member's Seminar 09-10-15">
  <a:themeElements>
    <a:clrScheme name="CORPOR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lnDef>
  </a:objectDefaults>
  <a:extraClrSchemeLst>
    <a:extraClrScheme>
      <a:clrScheme name="CORPOR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ORPORAT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CORPORATE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CA920995D693E41ABB64C713481F65E" ma:contentTypeVersion="5" ma:contentTypeDescription="Create a new document." ma:contentTypeScope="" ma:versionID="bb485a704933e4d8f6ee076d8c3ee772">
  <xsd:schema xmlns:xsd="http://www.w3.org/2001/XMLSchema" xmlns:xs="http://www.w3.org/2001/XMLSchema" xmlns:p="http://schemas.microsoft.com/office/2006/metadata/properties" xmlns:ns2="380969fb-86ba-427f-8d63-edb9920bc495" xmlns:ns3="785528a6-32f5-452f-8308-80ce7c30b3ce" targetNamespace="http://schemas.microsoft.com/office/2006/metadata/properties" ma:root="true" ma:fieldsID="0d55afa8e54ffa3f86e8bff8ad1bcf61" ns2:_="" ns3:_="">
    <xsd:import namespace="380969fb-86ba-427f-8d63-edb9920bc495"/>
    <xsd:import namespace="785528a6-32f5-452f-8308-80ce7c30b3ce"/>
    <xsd:element name="properties">
      <xsd:complexType>
        <xsd:sequence>
          <xsd:element name="documentManagement">
            <xsd:complexType>
              <xsd:all>
                <xsd:element ref="ns2:b149882ac42e446f92dc87639f3c6315" minOccurs="0"/>
                <xsd:element ref="ns3:TaxCatchAll" minOccurs="0"/>
                <xsd:element ref="ns2:e7f88453059748ae896aff8f0d5527d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0969fb-86ba-427f-8d63-edb9920bc495" elementFormDefault="qualified">
    <xsd:import namespace="http://schemas.microsoft.com/office/2006/documentManagement/types"/>
    <xsd:import namespace="http://schemas.microsoft.com/office/infopath/2007/PartnerControls"/>
    <xsd:element name="b149882ac42e446f92dc87639f3c6315" ma:index="9" nillable="true" ma:taxonomy="true" ma:internalName="b149882ac42e446f92dc87639f3c6315" ma:taxonomyFieldName="Core_x0020_Brief" ma:displayName="Core Brief" ma:default="" ma:fieldId="{b149882a-c42e-446f-92dc-87639f3c6315}" ma:sspId="3b6fcdd1-4903-492f-8b5e-90291690267e" ma:termSetId="44378606-0c6d-4549-8d81-d931b76bfd0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7f88453059748ae896aff8f0d5527da" ma:index="12" nillable="true" ma:taxonomy="true" ma:internalName="e7f88453059748ae896aff8f0d5527da" ma:taxonomyFieldName="News_x0020_Core" ma:displayName="News Core" ma:default="" ma:fieldId="{e7f88453-0597-48ae-896a-ff8f0d5527da}" ma:sspId="3b6fcdd1-4903-492f-8b5e-90291690267e" ma:termSetId="217b8b90-4612-46a5-a885-b3db8a12d8c4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5528a6-32f5-452f-8308-80ce7c30b3ce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7e5a467f-6be1-43e9-8119-98b97c383304}" ma:internalName="TaxCatchAll" ma:showField="CatchAllData" ma:web="785528a6-32f5-452f-8308-80ce7c30b3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7f88453059748ae896aff8f0d5527da xmlns="380969fb-86ba-427f-8d63-edb9920bc495">
      <Terms xmlns="http://schemas.microsoft.com/office/infopath/2007/PartnerControls"/>
    </e7f88453059748ae896aff8f0d5527da>
    <b149882ac42e446f92dc87639f3c6315 xmlns="380969fb-86ba-427f-8d63-edb9920bc495">
      <Terms xmlns="http://schemas.microsoft.com/office/infopath/2007/PartnerControls"/>
    </b149882ac42e446f92dc87639f3c6315>
    <TaxCatchAll xmlns="785528a6-32f5-452f-8308-80ce7c30b3ce"/>
  </documentManagement>
</p:properties>
</file>

<file path=customXml/itemProps1.xml><?xml version="1.0" encoding="utf-8"?>
<ds:datastoreItem xmlns:ds="http://schemas.openxmlformats.org/officeDocument/2006/customXml" ds:itemID="{85E871A1-E701-4E0D-AD87-5ED1CC99BF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0969fb-86ba-427f-8d63-edb9920bc495"/>
    <ds:schemaRef ds:uri="785528a6-32f5-452f-8308-80ce7c30b3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D983AC-63D7-4621-AB34-8CE0ECAC5381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055170BD-6512-4CC4-9DAB-2D8D11DC898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9A609FD-7BF1-405A-A52E-F8A297D0D573}">
  <ds:schemaRefs>
    <ds:schemaRef ds:uri="785528a6-32f5-452f-8308-80ce7c30b3ce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380969fb-86ba-427f-8d63-edb9920bc495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Hfds Local Plan Member's Seminar 09-10-15</Template>
  <TotalTime>4</TotalTime>
  <Words>1252</Words>
  <Application>Microsoft Office PowerPoint</Application>
  <PresentationFormat>On-screen Show (4:3)</PresentationFormat>
  <Paragraphs>243</Paragraphs>
  <Slides>36</Slides>
  <Notes>36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ＭＳ Ｐゴシック</vt:lpstr>
      <vt:lpstr>Hfds Local Plan Member's Seminar 09-10-15</vt:lpstr>
      <vt:lpstr>Microsoft Excel Chart</vt:lpstr>
      <vt:lpstr>Herefordshire Local Plan Members’ Seminar 9 October 2015</vt:lpstr>
      <vt:lpstr>Key Sections</vt:lpstr>
      <vt:lpstr>Why do we need a plan?</vt:lpstr>
      <vt:lpstr>Why do we need a Plan?</vt:lpstr>
      <vt:lpstr>What stages have we been through?</vt:lpstr>
      <vt:lpstr>PowerPoint Presentation</vt:lpstr>
      <vt:lpstr>The Details (1)</vt:lpstr>
      <vt:lpstr>The Details (2)</vt:lpstr>
      <vt:lpstr>What was included in the submission plan?</vt:lpstr>
      <vt:lpstr>Contents of Submission Plan</vt:lpstr>
      <vt:lpstr>Summary of main proposals</vt:lpstr>
      <vt:lpstr>Strategy – Housing distribution</vt:lpstr>
      <vt:lpstr>Strategy - Hereford</vt:lpstr>
      <vt:lpstr>PowerPoint Presentation</vt:lpstr>
      <vt:lpstr>Strategy – Market Towns</vt:lpstr>
      <vt:lpstr>Strategy – Rural areas</vt:lpstr>
      <vt:lpstr>General policies</vt:lpstr>
      <vt:lpstr>The outcome of the examination</vt:lpstr>
      <vt:lpstr>The Inspector’s report</vt:lpstr>
      <vt:lpstr>PowerPoint Presentation</vt:lpstr>
      <vt:lpstr>The modifications</vt:lpstr>
      <vt:lpstr>What has not changed?</vt:lpstr>
      <vt:lpstr>The significance of the outcomes</vt:lpstr>
      <vt:lpstr>The significant main modifications - MM07 Growth and infrastructure</vt:lpstr>
      <vt:lpstr>PowerPoint Presentation</vt:lpstr>
      <vt:lpstr>PowerPoint Presentation</vt:lpstr>
      <vt:lpstr>PowerPoint Presentation</vt:lpstr>
      <vt:lpstr>PowerPoint Presentation</vt:lpstr>
      <vt:lpstr>The significant main modifications – MM01 Minerals and Waste</vt:lpstr>
      <vt:lpstr>The significant main modifications – MM036/37 Rural growth and the role of neighbourhood plans</vt:lpstr>
      <vt:lpstr>The next steps</vt:lpstr>
      <vt:lpstr>The next steps</vt:lpstr>
      <vt:lpstr>What happens if the Plan is adopted?</vt:lpstr>
      <vt:lpstr>PowerPoint Presentation</vt:lpstr>
      <vt:lpstr>What we have started and need to finish</vt:lpstr>
      <vt:lpstr>What happens if the Plan is not adopted?</vt:lpstr>
    </vt:vector>
  </TitlesOfParts>
  <Company>Herefordshire Council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Herefordshire Local Plan Members’ Seminar 9 October 2015</dc:title>
  <dc:creator>Williams, Michelle</dc:creator>
  <cp:lastModifiedBy>Williams, Michelle</cp:lastModifiedBy>
  <cp:revision>1</cp:revision>
  <dcterms:created xsi:type="dcterms:W3CDTF">2015-10-07T07:31:47Z</dcterms:created>
  <dcterms:modified xsi:type="dcterms:W3CDTF">2015-10-07T07:35:54Z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 Owner">
    <vt:lpwstr>5678</vt:lpwstr>
  </property>
  <property fmtid="{D5CDD505-2E9C-101B-9397-08002B2CF9AE}" pid="3" name="ContentType">
    <vt:lpwstr>Action Plan</vt:lpwstr>
  </property>
  <property fmtid="{D5CDD505-2E9C-101B-9397-08002B2CF9AE}" pid="4" name="Teaser">
    <vt:lpwstr>Council powerpoint template</vt:lpwstr>
  </property>
  <property fmtid="{D5CDD505-2E9C-101B-9397-08002B2CF9AE}" pid="5" name="display_urn:schemas-microsoft-com:office:office#Document_x0020_Owner">
    <vt:lpwstr>Milward-Kennedy, Shane</vt:lpwstr>
  </property>
  <property fmtid="{D5CDD505-2E9C-101B-9397-08002B2CF9AE}" pid="6" name="Information Categories">
    <vt:lpwstr>1785;#Information and communication</vt:lpwstr>
  </property>
  <property fmtid="{D5CDD505-2E9C-101B-9397-08002B2CF9AE}" pid="7" name="Security Classification">
    <vt:lpwstr>Public</vt:lpwstr>
  </property>
  <property fmtid="{D5CDD505-2E9C-101B-9397-08002B2CF9AE}" pid="8" name="_dlc_Exempt">
    <vt:lpwstr>1</vt:lpwstr>
  </property>
  <property fmtid="{D5CDD505-2E9C-101B-9397-08002B2CF9AE}" pid="9" name="_dlc_ExpireDateSaved">
    <vt:lpwstr>2014-10-10T10:25:59Z</vt:lpwstr>
  </property>
  <property fmtid="{D5CDD505-2E9C-101B-9397-08002B2CF9AE}" pid="10" name="e7f88453059748ae896aff8f0d5527da">
    <vt:lpwstr/>
  </property>
  <property fmtid="{D5CDD505-2E9C-101B-9397-08002B2CF9AE}" pid="11" name="b149882ac42e446f92dc87639f3c6315">
    <vt:lpwstr/>
  </property>
  <property fmtid="{D5CDD505-2E9C-101B-9397-08002B2CF9AE}" pid="12" name="TaxCatchAll">
    <vt:lpwstr/>
  </property>
</Properties>
</file>